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3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BFB"/>
    <a:srgbClr val="E73D21"/>
    <a:srgbClr val="BB59D9"/>
    <a:srgbClr val="27AFA9"/>
    <a:srgbClr val="D61EDA"/>
    <a:srgbClr val="9546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19" autoAdjust="0"/>
    <p:restoredTop sz="94660"/>
  </p:normalViewPr>
  <p:slideViewPr>
    <p:cSldViewPr snapToGrid="0">
      <p:cViewPr varScale="1">
        <p:scale>
          <a:sx n="76" d="100"/>
          <a:sy n="76" d="100"/>
        </p:scale>
        <p:origin x="5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5016-1307-4161-8FA7-B8D699DF8E3F}" type="datetimeFigureOut">
              <a:rPr lang="en-US" smtClean="0"/>
              <a:t>8/8/2017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4D97E-BA50-4338-987B-E8ECD87F3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509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5016-1307-4161-8FA7-B8D699DF8E3F}" type="datetimeFigureOut">
              <a:rPr lang="en-US" smtClean="0"/>
              <a:t>8/8/2017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4D97E-BA50-4338-987B-E8ECD87F3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7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5016-1307-4161-8FA7-B8D699DF8E3F}" type="datetimeFigureOut">
              <a:rPr lang="en-US" smtClean="0"/>
              <a:t>8/8/2017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4D97E-BA50-4338-987B-E8ECD87F3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603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5016-1307-4161-8FA7-B8D699DF8E3F}" type="datetimeFigureOut">
              <a:rPr lang="en-US" smtClean="0"/>
              <a:t>8/8/2017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4D97E-BA50-4338-987B-E8ECD87F3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533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5016-1307-4161-8FA7-B8D699DF8E3F}" type="datetimeFigureOut">
              <a:rPr lang="en-US" smtClean="0"/>
              <a:t>8/8/2017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4D97E-BA50-4338-987B-E8ECD87F3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94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5016-1307-4161-8FA7-B8D699DF8E3F}" type="datetimeFigureOut">
              <a:rPr lang="en-US" smtClean="0"/>
              <a:t>8/8/2017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4D97E-BA50-4338-987B-E8ECD87F3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46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5016-1307-4161-8FA7-B8D699DF8E3F}" type="datetimeFigureOut">
              <a:rPr lang="en-US" smtClean="0"/>
              <a:t>8/8/2017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4D97E-BA50-4338-987B-E8ECD87F3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762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5016-1307-4161-8FA7-B8D699DF8E3F}" type="datetimeFigureOut">
              <a:rPr lang="en-US" smtClean="0"/>
              <a:t>8/8/2017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4D97E-BA50-4338-987B-E8ECD87F3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764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5016-1307-4161-8FA7-B8D699DF8E3F}" type="datetimeFigureOut">
              <a:rPr lang="en-US" smtClean="0"/>
              <a:t>8/8/2017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4D97E-BA50-4338-987B-E8ECD87F3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853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5016-1307-4161-8FA7-B8D699DF8E3F}" type="datetimeFigureOut">
              <a:rPr lang="en-US" smtClean="0"/>
              <a:t>8/8/2017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4D97E-BA50-4338-987B-E8ECD87F3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09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5016-1307-4161-8FA7-B8D699DF8E3F}" type="datetimeFigureOut">
              <a:rPr lang="en-US" smtClean="0"/>
              <a:t>8/8/2017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4D97E-BA50-4338-987B-E8ECD87F3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25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745016-1307-4161-8FA7-B8D699DF8E3F}" type="datetimeFigureOut">
              <a:rPr lang="en-US" smtClean="0"/>
              <a:t>8/8/2017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4D97E-BA50-4338-987B-E8ECD87F3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398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Callout 5"/>
          <p:cNvSpPr/>
          <p:nvPr/>
        </p:nvSpPr>
        <p:spPr>
          <a:xfrm>
            <a:off x="2186214" y="426192"/>
            <a:ext cx="3033486" cy="2121006"/>
          </a:xfrm>
          <a:prstGeom prst="wedgeEllipseCallout">
            <a:avLst>
              <a:gd name="adj1" fmla="val -50477"/>
              <a:gd name="adj2" fmla="val 575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ASALAM-U-ALAIKUM STUDENTS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04" y="1578700"/>
            <a:ext cx="2638425" cy="4667250"/>
          </a:xfrm>
          <a:prstGeom prst="rect">
            <a:avLst/>
          </a:prstGeom>
        </p:spPr>
      </p:pic>
      <p:sp>
        <p:nvSpPr>
          <p:cNvPr id="9" name="Oval Callout 8"/>
          <p:cNvSpPr/>
          <p:nvPr/>
        </p:nvSpPr>
        <p:spPr>
          <a:xfrm>
            <a:off x="2274978" y="386945"/>
            <a:ext cx="3033486" cy="2121006"/>
          </a:xfrm>
          <a:prstGeom prst="wedgeEllipseCallout">
            <a:avLst>
              <a:gd name="adj1" fmla="val -50477"/>
              <a:gd name="adj2" fmla="val 575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This is an explainer video of what is organizational culture.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Make it Shine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7755.7142"/>
                  <p14:fade out="3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804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02319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 animBg="1"/>
      <p:bldP spid="6" grpId="1" animBg="1"/>
      <p:bldP spid="9" grpId="0" animBg="1"/>
      <p:bldP spid="9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72220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00B0F0"/>
                </a:solidFill>
              </a:rPr>
              <a:t>HOW CAN WE IDENTIFY THE ORGANIZATIONAL CULTURE?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972577"/>
      </p:ext>
    </p:extLst>
  </p:cSld>
  <p:clrMapOvr>
    <a:masterClrMapping/>
  </p:clrMapOvr>
  <p:transition spd="med" advTm="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Steps to identify the</a:t>
            </a:r>
            <a:br>
              <a:rPr lang="en-US" dirty="0" smtClean="0"/>
            </a:br>
            <a:r>
              <a:rPr lang="en-US" dirty="0" smtClean="0"/>
              <a:t>organizational culture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72139"/>
            <a:ext cx="6809095" cy="3352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7100" dirty="0" smtClean="0">
                <a:solidFill>
                  <a:srgbClr val="0070C0"/>
                </a:solidFill>
              </a:rPr>
              <a:t>1.</a:t>
            </a:r>
            <a:r>
              <a:rPr lang="en-US" sz="6000" dirty="0" smtClean="0"/>
              <a:t> First Contact</a:t>
            </a:r>
          </a:p>
          <a:p>
            <a:pPr marL="1143000" indent="-1143000">
              <a:buAutoNum type="arabicPeriod"/>
            </a:pPr>
            <a:endParaRPr lang="en-US" sz="6000" dirty="0"/>
          </a:p>
          <a:p>
            <a:pPr marL="0" indent="0">
              <a:buNone/>
            </a:pPr>
            <a:r>
              <a:rPr lang="en-US" sz="7100" dirty="0" smtClean="0">
                <a:solidFill>
                  <a:srgbClr val="0070C0"/>
                </a:solidFill>
              </a:rPr>
              <a:t>2. </a:t>
            </a:r>
            <a:r>
              <a:rPr lang="en-US" sz="6500" dirty="0" smtClean="0"/>
              <a:t>Culture Examine</a:t>
            </a:r>
            <a:endParaRPr lang="en-US" sz="6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318" y="2372139"/>
            <a:ext cx="1954687" cy="1083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558" y="4179955"/>
            <a:ext cx="1544984" cy="154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77704"/>
      </p:ext>
    </p:extLst>
  </p:cSld>
  <p:clrMapOvr>
    <a:masterClrMapping/>
  </p:clrMapOvr>
  <p:transition spd="slow" advTm="11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0259"/>
            <a:ext cx="6809095" cy="3352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7100" dirty="0" smtClean="0">
                <a:solidFill>
                  <a:srgbClr val="0070C0"/>
                </a:solidFill>
              </a:rPr>
              <a:t>3.</a:t>
            </a:r>
            <a:r>
              <a:rPr lang="en-US" sz="6000" dirty="0" smtClean="0"/>
              <a:t> Expert Interviews</a:t>
            </a:r>
          </a:p>
          <a:p>
            <a:pPr marL="1143000" indent="-1143000">
              <a:buAutoNum type="arabicPeriod"/>
            </a:pPr>
            <a:endParaRPr lang="en-US" sz="6000" dirty="0"/>
          </a:p>
          <a:p>
            <a:pPr marL="0" indent="0">
              <a:buNone/>
            </a:pPr>
            <a:r>
              <a:rPr lang="en-US" sz="7100" dirty="0" smtClean="0">
                <a:solidFill>
                  <a:srgbClr val="0070C0"/>
                </a:solidFill>
              </a:rPr>
              <a:t>4. </a:t>
            </a:r>
            <a:r>
              <a:rPr lang="en-US" sz="6500" dirty="0" smtClean="0"/>
              <a:t>Focus Group</a:t>
            </a:r>
            <a:endParaRPr lang="en-US" sz="6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295" y="3387165"/>
            <a:ext cx="1679159" cy="16791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354" y="1409700"/>
            <a:ext cx="1600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46388"/>
      </p:ext>
    </p:extLst>
  </p:cSld>
  <p:clrMapOvr>
    <a:masterClrMapping/>
  </p:clrMapOvr>
  <p:transition spd="slow" advTm="85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0259"/>
            <a:ext cx="10426700" cy="15294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7100" dirty="0">
                <a:solidFill>
                  <a:srgbClr val="0070C0"/>
                </a:solidFill>
              </a:rPr>
              <a:t>5</a:t>
            </a:r>
            <a:r>
              <a:rPr lang="en-US" sz="7100" dirty="0" smtClean="0">
                <a:solidFill>
                  <a:srgbClr val="0070C0"/>
                </a:solidFill>
              </a:rPr>
              <a:t>.</a:t>
            </a:r>
            <a:r>
              <a:rPr lang="en-US" sz="6000" dirty="0" smtClean="0"/>
              <a:t> Consulting Group Meeting</a:t>
            </a:r>
          </a:p>
          <a:p>
            <a:pPr marL="1143000" indent="-1143000">
              <a:buAutoNum type="arabicPeriod"/>
            </a:pPr>
            <a:endParaRPr lang="en-US" sz="6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233" y="3388658"/>
            <a:ext cx="2444634" cy="244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895217"/>
      </p:ext>
    </p:extLst>
  </p:cSld>
  <p:clrMapOvr>
    <a:masterClrMapping/>
  </p:clrMapOvr>
  <p:transition spd="slow" advTm="65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07063"/>
            <a:ext cx="10515600" cy="1038599"/>
          </a:xfrm>
        </p:spPr>
        <p:txBody>
          <a:bodyPr/>
          <a:lstStyle/>
          <a:p>
            <a:pPr marL="0" indent="0">
              <a:buNone/>
            </a:pPr>
            <a:r>
              <a:rPr lang="en-US" sz="6000" dirty="0">
                <a:solidFill>
                  <a:srgbClr val="0070C0"/>
                </a:solidFill>
              </a:rPr>
              <a:t>6. </a:t>
            </a:r>
            <a:r>
              <a:rPr lang="en-US" sz="6000" dirty="0"/>
              <a:t>Hypothesis and Cultural Items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394" y="2485467"/>
            <a:ext cx="3579157" cy="357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117363"/>
      </p:ext>
    </p:extLst>
  </p:cSld>
  <p:clrMapOvr>
    <a:masterClrMapping/>
  </p:clrMapOvr>
  <p:transition spd="slow" advTm="6500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0259"/>
            <a:ext cx="6809095" cy="3352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7100" dirty="0">
                <a:solidFill>
                  <a:srgbClr val="0070C0"/>
                </a:solidFill>
              </a:rPr>
              <a:t>7</a:t>
            </a:r>
            <a:r>
              <a:rPr lang="en-US" sz="7100" dirty="0" smtClean="0">
                <a:solidFill>
                  <a:srgbClr val="0070C0"/>
                </a:solidFill>
              </a:rPr>
              <a:t>.</a:t>
            </a:r>
            <a:r>
              <a:rPr lang="en-US" sz="6000" dirty="0" smtClean="0"/>
              <a:t> Results</a:t>
            </a:r>
          </a:p>
          <a:p>
            <a:pPr marL="1143000" indent="-1143000">
              <a:buAutoNum type="arabicPeriod"/>
            </a:pPr>
            <a:endParaRPr lang="en-US" sz="6000" dirty="0"/>
          </a:p>
          <a:p>
            <a:pPr marL="0" indent="0">
              <a:buNone/>
            </a:pPr>
            <a:r>
              <a:rPr lang="en-US" sz="7100" dirty="0">
                <a:solidFill>
                  <a:srgbClr val="0070C0"/>
                </a:solidFill>
              </a:rPr>
              <a:t>8</a:t>
            </a:r>
            <a:r>
              <a:rPr lang="en-US" sz="7100" dirty="0" smtClean="0">
                <a:solidFill>
                  <a:srgbClr val="0070C0"/>
                </a:solidFill>
              </a:rPr>
              <a:t>. </a:t>
            </a:r>
            <a:r>
              <a:rPr lang="en-US" sz="6500" dirty="0" smtClean="0"/>
              <a:t>Compilation</a:t>
            </a:r>
            <a:endParaRPr lang="en-US" sz="6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869" y="806825"/>
            <a:ext cx="2272554" cy="22725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519" y="3536576"/>
            <a:ext cx="1555111" cy="155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56752"/>
      </p:ext>
    </p:extLst>
  </p:cSld>
  <p:clrMapOvr>
    <a:masterClrMapping/>
  </p:clrMapOvr>
  <p:transition spd="slow" advTm="8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17359"/>
            <a:ext cx="6299200" cy="14704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0070C0"/>
                </a:solidFill>
              </a:rPr>
              <a:t>9</a:t>
            </a:r>
            <a:r>
              <a:rPr lang="en-US" sz="8000" dirty="0" smtClean="0">
                <a:solidFill>
                  <a:srgbClr val="0070C0"/>
                </a:solidFill>
              </a:rPr>
              <a:t>.</a:t>
            </a:r>
            <a:r>
              <a:rPr lang="en-US" sz="7200" dirty="0" smtClean="0"/>
              <a:t> Final Report</a:t>
            </a:r>
          </a:p>
          <a:p>
            <a:pPr marL="0" indent="0">
              <a:buNone/>
            </a:pPr>
            <a:endParaRPr lang="en-US" sz="6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322" y="2041844"/>
            <a:ext cx="2616591" cy="215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008210"/>
      </p:ext>
    </p:extLst>
  </p:cSld>
  <p:clrMapOvr>
    <a:masterClrMapping/>
  </p:clrMapOvr>
  <p:transition spd="slow" advTm="5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8486" y="2274608"/>
            <a:ext cx="8267204" cy="1042137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/>
              <a:t>THANKS FOR WATCHING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4472" y="1825625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b="1" dirty="0" smtClean="0"/>
              <a:t>Credits</a:t>
            </a:r>
            <a:endParaRPr lang="en-US" b="1" dirty="0" smtClean="0"/>
          </a:p>
          <a:p>
            <a:pPr marL="0" indent="0" algn="ctr">
              <a:buNone/>
            </a:pPr>
            <a:r>
              <a:rPr lang="en-US" dirty="0" smtClean="0"/>
              <a:t>Saad Zafar</a:t>
            </a:r>
          </a:p>
          <a:p>
            <a:pPr marL="0" indent="0" algn="ctr">
              <a:buNone/>
            </a:pPr>
            <a:r>
              <a:rPr lang="en-US" dirty="0" err="1" smtClean="0"/>
              <a:t>Bisma</a:t>
            </a:r>
            <a:r>
              <a:rPr lang="en-US" dirty="0" smtClean="0"/>
              <a:t> Islam</a:t>
            </a:r>
          </a:p>
          <a:p>
            <a:pPr marL="0" indent="0" algn="ctr">
              <a:buNone/>
            </a:pPr>
            <a:r>
              <a:rPr lang="en-US" dirty="0" smtClean="0"/>
              <a:t>Nida </a:t>
            </a:r>
            <a:r>
              <a:rPr lang="en-US" dirty="0" err="1" smtClean="0"/>
              <a:t>Abrar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err="1" smtClean="0"/>
              <a:t>Anam</a:t>
            </a:r>
            <a:r>
              <a:rPr lang="en-US" dirty="0" smtClean="0"/>
              <a:t> Rafi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8914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5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5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5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5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What is Organizational Culture?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0324"/>
            <a:ext cx="5303520" cy="3657600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Organizational culture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 is a system of shared assumptions, values, and beliefs, which governs how people behave in organizations. These shared values have a strong influence on the people in 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the 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organization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 and dictate how they dress, act, and perform their 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jobs.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818" y="1431232"/>
            <a:ext cx="4533900" cy="381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08491913"/>
      </p:ext>
    </p:extLst>
  </p:cSld>
  <p:clrMapOvr>
    <a:masterClrMapping/>
  </p:clrMapOvr>
  <p:transition spd="med" advTm="12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700"/>
                            </p:stCondLst>
                            <p:childTnLst>
                              <p:par>
                                <p:cTn id="20" presetID="1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93" y="1737690"/>
            <a:ext cx="4044122" cy="30330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661" y="1711187"/>
            <a:ext cx="4081669" cy="30612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0336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ORGANIZATION DEVELOPMENT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616779"/>
      </p:ext>
    </p:extLst>
  </p:cSld>
  <p:clrMapOvr>
    <a:masterClrMapping/>
  </p:clrMapOvr>
  <p:transition spd="med" advTm="8000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BASIC FACTORS OF ORGANIZATIONAL CULTURE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45" y="2001083"/>
            <a:ext cx="4108148" cy="38630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156" y="2027581"/>
            <a:ext cx="4544835" cy="38294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3464767"/>
      </p:ext>
    </p:extLst>
  </p:cSld>
  <p:clrMapOvr>
    <a:masterClrMapping/>
  </p:clrMapOvr>
  <p:transition spd="med" advTm="8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What makes a fantastic Culture?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642744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A fantastic culture must have a common view of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 the company’s </a:t>
            </a:r>
            <a:r>
              <a:rPr lang="en-US" b="1" dirty="0" smtClean="0">
                <a:solidFill>
                  <a:schemeClr val="accent4"/>
                </a:solidFill>
              </a:rPr>
              <a:t>goals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and </a:t>
            </a:r>
            <a:r>
              <a:rPr lang="en-US" b="1" dirty="0" smtClean="0">
                <a:solidFill>
                  <a:srgbClr val="E73D21"/>
                </a:solidFill>
              </a:rPr>
              <a:t>values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>
                <a:solidFill>
                  <a:schemeClr val="bg1"/>
                </a:solidFill>
              </a:rPr>
              <a:t>In order to have a better environment: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 smtClean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</a:rPr>
              <a:t>Employees must love what they are doing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</a:rPr>
              <a:t>And feel that it matters for something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825" y="2147887"/>
            <a:ext cx="284797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137462"/>
      </p:ext>
    </p:extLst>
  </p:cSld>
  <p:clrMapOvr>
    <a:masterClrMapping/>
  </p:clrMapOvr>
  <p:transition spd="slow" advTm="1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8" fill="hold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8" fill="hold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252" y="2226773"/>
            <a:ext cx="2586000" cy="398710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252" y="1945389"/>
            <a:ext cx="2847975" cy="43910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77324" y="1637145"/>
            <a:ext cx="14432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company</a:t>
            </a:r>
          </a:p>
          <a:p>
            <a:pPr algn="ctr"/>
            <a:r>
              <a:rPr lang="en-US" dirty="0" smtClean="0"/>
              <a:t>should</a:t>
            </a:r>
          </a:p>
          <a:p>
            <a:pPr algn="ctr"/>
            <a:r>
              <a:rPr lang="en-US" dirty="0" smtClean="0"/>
              <a:t>provide an </a:t>
            </a:r>
          </a:p>
          <a:p>
            <a:pPr algn="ctr"/>
            <a:r>
              <a:rPr lang="en-US" dirty="0" smtClean="0"/>
              <a:t>adequate</a:t>
            </a:r>
          </a:p>
          <a:p>
            <a:pPr algn="ctr"/>
            <a:r>
              <a:rPr lang="en-US" dirty="0" smtClean="0"/>
              <a:t>work place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62827" y="3881194"/>
            <a:ext cx="2725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Where employees can feel </a:t>
            </a:r>
          </a:p>
          <a:p>
            <a:pPr algn="ctr"/>
            <a:r>
              <a:rPr lang="en-US" dirty="0" smtClean="0"/>
              <a:t>Safe and have stress free</a:t>
            </a:r>
          </a:p>
          <a:p>
            <a:pPr algn="ctr"/>
            <a:r>
              <a:rPr lang="en-US" dirty="0" smtClean="0"/>
              <a:t>spaces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888071"/>
      </p:ext>
    </p:extLst>
  </p:cSld>
  <p:clrMapOvr>
    <a:masterClrMapping/>
  </p:clrMapOvr>
  <p:transition spd="med" advTm="12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3452" y="659039"/>
            <a:ext cx="4788877" cy="144897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Are also important to keep the interest and to continuously improve skills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39003" y="886262"/>
            <a:ext cx="26968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E73D21"/>
                </a:solidFill>
              </a:rPr>
              <a:t>Challenges</a:t>
            </a:r>
            <a:endParaRPr lang="en-US" sz="4400" dirty="0">
              <a:solidFill>
                <a:srgbClr val="E73D2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4436952" y="1056801"/>
            <a:ext cx="978408" cy="484632"/>
          </a:xfrm>
          <a:prstGeom prst="rightArrow">
            <a:avLst/>
          </a:prstGeom>
          <a:solidFill>
            <a:srgbClr val="E73D21"/>
          </a:solidFill>
          <a:ln>
            <a:solidFill>
              <a:srgbClr val="E73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948913" y="2574386"/>
            <a:ext cx="3406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With appropriate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82348" y="3756076"/>
            <a:ext cx="48731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4"/>
                </a:solidFill>
              </a:rPr>
              <a:t>Training</a:t>
            </a:r>
          </a:p>
          <a:p>
            <a:r>
              <a:rPr lang="en-US" sz="4000" dirty="0" smtClean="0"/>
              <a:t>                 </a:t>
            </a:r>
            <a:r>
              <a:rPr lang="en-US" sz="3200" dirty="0" smtClean="0">
                <a:solidFill>
                  <a:schemeClr val="bg1"/>
                </a:solidFill>
              </a:rPr>
              <a:t>&amp;</a:t>
            </a:r>
          </a:p>
          <a:p>
            <a:r>
              <a:rPr lang="en-US" sz="4000" dirty="0" smtClean="0"/>
              <a:t>                      </a:t>
            </a:r>
            <a:r>
              <a:rPr lang="en-US" sz="4000" b="1" dirty="0" smtClean="0">
                <a:solidFill>
                  <a:srgbClr val="002060"/>
                </a:solidFill>
              </a:rPr>
              <a:t>Resources</a:t>
            </a:r>
            <a:endParaRPr lang="en-US" sz="4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675506"/>
      </p:ext>
    </p:extLst>
  </p:cSld>
  <p:clrMapOvr>
    <a:masterClrMapping/>
  </p:clrMapOvr>
  <p:transition spd="slow" advTm="1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2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  <p:bldP spid="5" grpId="0"/>
      <p:bldP spid="8" grpId="0" animBg="1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Organizational culture can be defined as</a:t>
            </a:r>
            <a:br>
              <a:rPr lang="en-US" dirty="0" smtClean="0"/>
            </a:br>
            <a:r>
              <a:rPr lang="en-US" dirty="0" smtClean="0"/>
              <a:t>series of: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96545"/>
            <a:ext cx="10515600" cy="65253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     VALUES                                          THOUGHTS                                            RULES</a:t>
            </a:r>
            <a:endParaRPr lang="en-US" dirty="0"/>
          </a:p>
        </p:txBody>
      </p:sp>
      <p:sp>
        <p:nvSpPr>
          <p:cNvPr id="7" name="Heart 6"/>
          <p:cNvSpPr/>
          <p:nvPr/>
        </p:nvSpPr>
        <p:spPr>
          <a:xfrm>
            <a:off x="838200" y="2269436"/>
            <a:ext cx="1838739" cy="1838739"/>
          </a:xfrm>
          <a:prstGeom prst="heart">
            <a:avLst/>
          </a:prstGeom>
          <a:solidFill>
            <a:srgbClr val="E73D21"/>
          </a:solidFill>
          <a:ln>
            <a:solidFill>
              <a:srgbClr val="E73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loud Callout 7"/>
          <p:cNvSpPr/>
          <p:nvPr/>
        </p:nvSpPr>
        <p:spPr>
          <a:xfrm>
            <a:off x="5168177" y="2173357"/>
            <a:ext cx="2096610" cy="1404729"/>
          </a:xfrm>
          <a:prstGeom prst="cloudCallout">
            <a:avLst>
              <a:gd name="adj1" fmla="val -33046"/>
              <a:gd name="adj2" fmla="val 817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952" y="2269436"/>
            <a:ext cx="1965737" cy="196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029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0000">
        <p15:prstTrans prst="drape"/>
      </p:transition>
    </mc:Choice>
    <mc:Fallback xmlns="">
      <p:transition spd="slow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34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17" decel="50000" autoRev="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" fill="hold">
                                          <p:stCondLst>
                                            <p:cond delay="64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9" presetClass="entr" presetSubtype="0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1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LEVELS OF ORGANIZATIONAL CULTURE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9692" y="2196682"/>
            <a:ext cx="8319052" cy="3104184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4"/>
                </a:solidFill>
              </a:rPr>
              <a:t>Level 1</a:t>
            </a:r>
            <a:r>
              <a:rPr lang="en-US" dirty="0" smtClean="0"/>
              <a:t>   </a:t>
            </a:r>
            <a:r>
              <a:rPr lang="en-US" dirty="0" smtClean="0">
                <a:solidFill>
                  <a:schemeClr val="bg1"/>
                </a:solidFill>
              </a:rPr>
              <a:t>Social and physical environment.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>
                <a:solidFill>
                  <a:schemeClr val="accent4"/>
                </a:solidFill>
              </a:rPr>
              <a:t>Level 2</a:t>
            </a:r>
            <a:r>
              <a:rPr lang="en-US" dirty="0" smtClean="0"/>
              <a:t>   </a:t>
            </a:r>
            <a:r>
              <a:rPr lang="en-US" dirty="0" smtClean="0">
                <a:solidFill>
                  <a:schemeClr val="bg1"/>
                </a:solidFill>
              </a:rPr>
              <a:t>Values and labor relations.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>
                <a:solidFill>
                  <a:schemeClr val="accent4"/>
                </a:solidFill>
              </a:rPr>
              <a:t>Level 3</a:t>
            </a:r>
            <a:r>
              <a:rPr lang="en-US" dirty="0" smtClean="0"/>
              <a:t>   </a:t>
            </a:r>
            <a:r>
              <a:rPr lang="en-US" dirty="0" smtClean="0">
                <a:solidFill>
                  <a:schemeClr val="bg1"/>
                </a:solidFill>
              </a:rPr>
              <a:t>Internal and external problem solving.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96" y="1345957"/>
            <a:ext cx="2981325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957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7000">
        <p15:prstTrans prst="crush"/>
      </p:transition>
    </mc:Choice>
    <mc:Fallback xmlns="">
      <p:transition spd="slow" advTm="1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1194</TotalTime>
  <Words>191</Words>
  <Application>Microsoft Office PowerPoint</Application>
  <PresentationFormat>Widescreen</PresentationFormat>
  <Paragraphs>55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Wingdings</vt:lpstr>
      <vt:lpstr>Office Theme</vt:lpstr>
      <vt:lpstr>PowerPoint Presentation</vt:lpstr>
      <vt:lpstr>What is Organizational Culture?</vt:lpstr>
      <vt:lpstr>ORGANIZATION DEVELOPMENT</vt:lpstr>
      <vt:lpstr>BASIC FACTORS OF ORGANIZATIONAL CULTURE</vt:lpstr>
      <vt:lpstr>What makes a fantastic Culture?</vt:lpstr>
      <vt:lpstr>PowerPoint Presentation</vt:lpstr>
      <vt:lpstr>PowerPoint Presentation</vt:lpstr>
      <vt:lpstr>Organizational culture can be defined as series of:</vt:lpstr>
      <vt:lpstr>LEVELS OF ORGANIZATIONAL CULTURE</vt:lpstr>
      <vt:lpstr>HOW CAN WE IDENTIFY THE ORGANIZATIONAL CULTURE?</vt:lpstr>
      <vt:lpstr>Steps to identify the organizational culture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WATCHING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Saad Zafar</dc:creator>
  <cp:lastModifiedBy>Saad Zafar</cp:lastModifiedBy>
  <cp:revision>86</cp:revision>
  <dcterms:created xsi:type="dcterms:W3CDTF">2017-08-02T12:52:09Z</dcterms:created>
  <dcterms:modified xsi:type="dcterms:W3CDTF">2017-08-08T07:01:43Z</dcterms:modified>
</cp:coreProperties>
</file>